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sldIdLst>
    <p:sldId id="256" r:id="rId2"/>
    <p:sldId id="258" r:id="rId3"/>
    <p:sldId id="259" r:id="rId4"/>
    <p:sldId id="260" r:id="rId5"/>
    <p:sldId id="257" r:id="rId6"/>
    <p:sldId id="262" r:id="rId7"/>
    <p:sldId id="261"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60"/>
  </p:normalViewPr>
  <p:slideViewPr>
    <p:cSldViewPr>
      <p:cViewPr varScale="1">
        <p:scale>
          <a:sx n="82" d="100"/>
          <a:sy n="82" d="100"/>
        </p:scale>
        <p:origin x="1613" y="6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8/31/2021</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a:t>Basic Consideration Review </a:t>
            </a:r>
            <a:r>
              <a:rPr lang="en-US" altLang="en-US" dirty="0"/>
              <a:t>1</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2F84D-307D-466E-A6A0-93AF96368673}"/>
              </a:ext>
            </a:extLst>
          </p:cNvPr>
          <p:cNvSpPr>
            <a:spLocks noGrp="1"/>
          </p:cNvSpPr>
          <p:nvPr>
            <p:ph type="title"/>
          </p:nvPr>
        </p:nvSpPr>
        <p:spPr/>
        <p:txBody>
          <a:bodyPr/>
          <a:lstStyle/>
          <a:p>
            <a:r>
              <a:rPr lang="en-US" dirty="0"/>
              <a:t>Linda And Larry 1</a:t>
            </a:r>
          </a:p>
        </p:txBody>
      </p:sp>
      <p:sp>
        <p:nvSpPr>
          <p:cNvPr id="3" name="Content Placeholder 2">
            <a:extLst>
              <a:ext uri="{FF2B5EF4-FFF2-40B4-BE49-F238E27FC236}">
                <a16:creationId xmlns:a16="http://schemas.microsoft.com/office/drawing/2014/main" id="{5CA65D29-C591-4F34-B8DD-175AC7D3E5A8}"/>
              </a:ext>
            </a:extLst>
          </p:cNvPr>
          <p:cNvSpPr>
            <a:spLocks noGrp="1"/>
          </p:cNvSpPr>
          <p:nvPr>
            <p:ph idx="1"/>
          </p:nvPr>
        </p:nvSpPr>
        <p:spPr/>
        <p:txBody>
          <a:bodyPr/>
          <a:lstStyle/>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Arial" panose="020B0604020202020204" pitchFamily="34" charset="0"/>
              </a:rPr>
              <a:t>Larry calls his wife, Linda at her work.  He says, "You know that emerald bracelet you have been wanting, come to lunch and I will buy it for you.  I promise."  After the phone call, Smith opens his Visa bill and is--as always--stunned at the balance due.  When Linda shows up at lunch, Smith refuses to buy the bracelet.  Is his promise legally enforceable?</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Arial" panose="020B0604020202020204" pitchFamily="34"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Arial" panose="020B0604020202020204" pitchFamily="34" charset="0"/>
              </a:rPr>
              <a:t>Go through the following steps.  </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State the relevant rule(s).</a:t>
            </a:r>
            <a:endParaRPr lang="en-US" sz="18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endParaRPr lang="en-US" sz="1800" dirty="0">
              <a:effectLst/>
              <a:latin typeface="Verdana" panose="020B060403050404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Arial" panose="020B0604020202020204" pitchFamily="34" charset="0"/>
              </a:rPr>
              <a:t>There is consideration for a promise only if the promisor made the promise in order to get a promise or performance in exchange, and the </a:t>
            </a:r>
            <a:r>
              <a:rPr lang="en-US" sz="1800" dirty="0" err="1">
                <a:effectLst/>
                <a:latin typeface="Verdana" panose="020B0604030504040204" pitchFamily="34" charset="0"/>
                <a:ea typeface="Times New Roman" panose="02020603050405020304" pitchFamily="18" charset="0"/>
                <a:cs typeface="Arial" panose="020B0604020202020204" pitchFamily="34" charset="0"/>
              </a:rPr>
              <a:t>promisee</a:t>
            </a:r>
            <a:r>
              <a:rPr lang="en-US" sz="1800" dirty="0">
                <a:effectLst/>
                <a:latin typeface="Verdana" panose="020B0604030504040204" pitchFamily="34" charset="0"/>
                <a:ea typeface="Times New Roman" panose="02020603050405020304" pitchFamily="18" charset="0"/>
                <a:cs typeface="Arial" panose="020B0604020202020204" pitchFamily="34" charset="0"/>
              </a:rPr>
              <a:t> gave his or her promise of performance in return.</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333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9CC85-2120-4DAE-B563-B71065B39597}"/>
              </a:ext>
            </a:extLst>
          </p:cNvPr>
          <p:cNvSpPr>
            <a:spLocks noGrp="1"/>
          </p:cNvSpPr>
          <p:nvPr>
            <p:ph type="title"/>
          </p:nvPr>
        </p:nvSpPr>
        <p:spPr/>
        <p:txBody>
          <a:bodyPr/>
          <a:lstStyle/>
          <a:p>
            <a:r>
              <a:rPr lang="en-US" dirty="0"/>
              <a:t>Linda And Larry 2</a:t>
            </a:r>
          </a:p>
        </p:txBody>
      </p:sp>
      <p:sp>
        <p:nvSpPr>
          <p:cNvPr id="3" name="Content Placeholder 2">
            <a:extLst>
              <a:ext uri="{FF2B5EF4-FFF2-40B4-BE49-F238E27FC236}">
                <a16:creationId xmlns:a16="http://schemas.microsoft.com/office/drawing/2014/main" id="{2BD2190E-B464-4260-9B42-EB8F138AE72A}"/>
              </a:ext>
            </a:extLst>
          </p:cNvPr>
          <p:cNvSpPr>
            <a:spLocks noGrp="1"/>
          </p:cNvSpPr>
          <p:nvPr>
            <p:ph idx="1"/>
          </p:nvPr>
        </p:nvSpPr>
        <p:spPr/>
        <p:txBody>
          <a:bodyPr/>
          <a:lstStyle/>
          <a:p>
            <a:pPr marL="0" marR="0">
              <a:spcBef>
                <a:spcPts val="0"/>
              </a:spcBef>
              <a:spcAft>
                <a:spcPts val="0"/>
              </a:spcAft>
            </a:pPr>
            <a:r>
              <a:rPr lang="en-US" sz="3200" b="1" dirty="0">
                <a:effectLst/>
                <a:latin typeface="Verdana" panose="020B0604030504040204" pitchFamily="34" charset="0"/>
                <a:ea typeface="Times New Roman" panose="02020603050405020304" pitchFamily="18" charset="0"/>
                <a:cs typeface="Arial" panose="020B0604020202020204" pitchFamily="34" charset="0"/>
              </a:rPr>
              <a:t>Restate the rule(s) using the facts above.</a:t>
            </a:r>
            <a:endParaRPr lang="en-US" sz="3200" dirty="0">
              <a:effectLst/>
              <a:latin typeface="Times New Roman" panose="02020603050405020304" pitchFamily="18" charset="0"/>
              <a:ea typeface="Times New Roman" panose="02020603050405020304" pitchFamily="18" charset="0"/>
            </a:endParaRPr>
          </a:p>
          <a:p>
            <a:pPr marL="0" marR="0" lvl="0" indent="0">
              <a:spcBef>
                <a:spcPts val="0"/>
              </a:spcBef>
              <a:spcAft>
                <a:spcPts val="0"/>
              </a:spcAft>
              <a:buNone/>
            </a:pPr>
            <a:endParaRPr lang="en-US" sz="3200" dirty="0">
              <a:effectLst/>
              <a:latin typeface="Verdana" panose="020B0604030504040204" pitchFamily="34" charset="0"/>
              <a:ea typeface="Times New Roman" panose="02020603050405020304" pitchFamily="18" charset="0"/>
              <a:cs typeface="Arial" panose="020B0604020202020204" pitchFamily="34" charset="0"/>
            </a:endParaRPr>
          </a:p>
          <a:p>
            <a:pPr marL="0" marR="0" lvl="0" indent="0">
              <a:spcBef>
                <a:spcPts val="0"/>
              </a:spcBef>
              <a:spcAft>
                <a:spcPts val="0"/>
              </a:spcAft>
              <a:buNone/>
            </a:pPr>
            <a:r>
              <a:rPr lang="en-US" sz="3200" dirty="0">
                <a:effectLst/>
                <a:latin typeface="Verdana" panose="020B0604030504040204" pitchFamily="34" charset="0"/>
                <a:ea typeface="Times New Roman" panose="02020603050405020304" pitchFamily="18" charset="0"/>
                <a:cs typeface="Arial" panose="020B0604020202020204" pitchFamily="34" charset="0"/>
              </a:rPr>
              <a:t>There is consideration for Smith’s promise only if Smith made his promise to give Linda the bracelet in order to get her to go to lunch, and Linda go to lunch in return.</a:t>
            </a:r>
            <a:endParaRPr lang="en-US" sz="32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5668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87A0-F8E2-4743-AD53-C6AE2E7264D0}"/>
              </a:ext>
            </a:extLst>
          </p:cNvPr>
          <p:cNvSpPr>
            <a:spLocks noGrp="1"/>
          </p:cNvSpPr>
          <p:nvPr>
            <p:ph type="title"/>
          </p:nvPr>
        </p:nvSpPr>
        <p:spPr/>
        <p:txBody>
          <a:bodyPr/>
          <a:lstStyle/>
          <a:p>
            <a:r>
              <a:rPr lang="en-US" dirty="0"/>
              <a:t>Linda And Larry 3</a:t>
            </a:r>
          </a:p>
        </p:txBody>
      </p:sp>
      <p:sp>
        <p:nvSpPr>
          <p:cNvPr id="3" name="Content Placeholder 2">
            <a:extLst>
              <a:ext uri="{FF2B5EF4-FFF2-40B4-BE49-F238E27FC236}">
                <a16:creationId xmlns:a16="http://schemas.microsoft.com/office/drawing/2014/main" id="{8C9FA9FE-9962-4821-8C14-4F442BEF0918}"/>
              </a:ext>
            </a:extLst>
          </p:cNvPr>
          <p:cNvSpPr>
            <a:spLocks noGrp="1"/>
          </p:cNvSpPr>
          <p:nvPr>
            <p:ph idx="1"/>
          </p:nvPr>
        </p:nvSpPr>
        <p:spPr/>
        <p:txBody>
          <a:bodyPr/>
          <a:lstStyle/>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Formulate Yes/No questions based on your restatement of the rule(s).</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Arial" panose="020B0604020202020204" pitchFamily="34" charset="0"/>
              </a:rPr>
              <a:t> Did Smith make his promise to give Linda the bracelet in order to get her to go to lunch? </a:t>
            </a:r>
          </a:p>
          <a:p>
            <a:pPr marL="0" marR="0">
              <a:spcBef>
                <a:spcPts val="0"/>
              </a:spcBef>
              <a:spcAft>
                <a:spcPts val="0"/>
              </a:spcAft>
            </a:pPr>
            <a:endParaRPr lang="en-US" sz="1800" dirty="0">
              <a:latin typeface="Verdana" panose="020B060403050404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Arial" panose="020B0604020202020204" pitchFamily="34" charset="0"/>
              </a:rPr>
              <a:t>Did Linda go to lunch in return?</a:t>
            </a:r>
          </a:p>
          <a:p>
            <a:pPr marL="342900" marR="0" lvl="0" indent="-342900">
              <a:spcBef>
                <a:spcPts val="0"/>
              </a:spcBef>
              <a:spcAft>
                <a:spcPts val="0"/>
              </a:spcAft>
              <a:buFont typeface="+mj-lt"/>
              <a:buAutoNum type="alphaLcParenBoth"/>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Answer the questions.</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27413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0B24-B72A-4E3D-A8AD-981DC5D9E689}"/>
              </a:ext>
            </a:extLst>
          </p:cNvPr>
          <p:cNvSpPr>
            <a:spLocks noGrp="1"/>
          </p:cNvSpPr>
          <p:nvPr>
            <p:ph type="title"/>
          </p:nvPr>
        </p:nvSpPr>
        <p:spPr/>
        <p:txBody>
          <a:bodyPr/>
          <a:lstStyle/>
          <a:p>
            <a:r>
              <a:rPr lang="en-US" dirty="0"/>
              <a:t>Jocelyn Bell</a:t>
            </a:r>
          </a:p>
        </p:txBody>
      </p:sp>
      <p:sp>
        <p:nvSpPr>
          <p:cNvPr id="3" name="Content Placeholder 2">
            <a:extLst>
              <a:ext uri="{FF2B5EF4-FFF2-40B4-BE49-F238E27FC236}">
                <a16:creationId xmlns:a16="http://schemas.microsoft.com/office/drawing/2014/main" id="{86E5A632-8614-44A7-A7D9-82DE1F44961C}"/>
              </a:ext>
            </a:extLst>
          </p:cNvPr>
          <p:cNvSpPr>
            <a:spLocks noGrp="1"/>
          </p:cNvSpPr>
          <p:nvPr>
            <p:ph idx="1"/>
          </p:nvPr>
        </p:nvSpPr>
        <p:spPr>
          <a:xfrm>
            <a:off x="457200" y="1219200"/>
            <a:ext cx="8229600" cy="5257800"/>
          </a:xfrm>
        </p:spPr>
        <p:txBody>
          <a:bodyPr/>
          <a:lstStyle/>
          <a:p>
            <a:pPr marL="0" marR="0">
              <a:spcBef>
                <a:spcPts val="0"/>
              </a:spcBef>
              <a:spcAft>
                <a:spcPts val="0"/>
              </a:spcAft>
            </a:pPr>
            <a:r>
              <a:rPr lang="en-US" sz="2000" dirty="0">
                <a:effectLst/>
                <a:ea typeface="Times New Roman" panose="02020603050405020304" pitchFamily="18" charset="0"/>
              </a:rPr>
              <a:t>Jocelyn Bell, an astrophysicist, decides to register with the Microsoft Network</a:t>
            </a:r>
            <a:r>
              <a:rPr lang="en-US" sz="2000" dirty="0">
                <a:ea typeface="Times New Roman" panose="02020603050405020304" pitchFamily="18" charset="0"/>
              </a:rPr>
              <a:t> thereby agreeing to abide by the promise sin the Terms of Use Agreement.</a:t>
            </a:r>
          </a:p>
          <a:p>
            <a:pPr marL="327025" lvl="1">
              <a:spcBef>
                <a:spcPts val="0"/>
              </a:spcBef>
              <a:spcAft>
                <a:spcPts val="0"/>
              </a:spcAft>
            </a:pPr>
            <a:r>
              <a:rPr lang="en-US" sz="1800" dirty="0">
                <a:effectLst/>
                <a:ea typeface="Times New Roman" panose="02020603050405020304" pitchFamily="18" charset="0"/>
              </a:rPr>
              <a:t>The web page on which she signs up, describes the various services the network offers, and at the very bottom of the there is a hypertext link that says “User Agreement.”  One need not open the link or read the agreement to register.  </a:t>
            </a:r>
            <a:endParaRPr lang="en-US" sz="1600" dirty="0">
              <a:ea typeface="Times New Roman" panose="02020603050405020304" pitchFamily="18" charset="0"/>
            </a:endParaRPr>
          </a:p>
          <a:p>
            <a:pPr marL="0">
              <a:spcBef>
                <a:spcPts val="0"/>
              </a:spcBef>
              <a:spcAft>
                <a:spcPts val="0"/>
              </a:spcAft>
            </a:pPr>
            <a:r>
              <a:rPr lang="en-US" sz="2000" dirty="0">
                <a:effectLst/>
                <a:ea typeface="Times New Roman" panose="02020603050405020304" pitchFamily="18" charset="0"/>
              </a:rPr>
              <a:t>Once registered, Jocelyn sends thousands of e-mails a day to other astrophysicists around the world.  When Microsoft notices the volume of e-mail, it contacts Jocelyn and demands she stop sending so much e-mail.  Microsoft points out the User Agreement that governs the use of the Microsoft Network prohibits sending e-mail in such volume. Microsoft’s promise to provide e-mail services and the User Agreement governing the provision of that service are unenforceable for lack of consideration.  </a:t>
            </a:r>
          </a:p>
          <a:p>
            <a:pPr marL="0" marR="0">
              <a:spcBef>
                <a:spcPts val="0"/>
              </a:spcBef>
              <a:spcAft>
                <a:spcPts val="0"/>
              </a:spcAft>
            </a:pPr>
            <a:r>
              <a:rPr lang="en-US" sz="2000" b="1" dirty="0">
                <a:effectLst/>
                <a:ea typeface="Times New Roman" panose="02020603050405020304" pitchFamily="18" charset="0"/>
              </a:rPr>
              <a:t>(a) Yes</a:t>
            </a:r>
            <a:endParaRPr lang="en-US" sz="2000" dirty="0">
              <a:effectLst/>
              <a:ea typeface="Times New Roman" panose="02020603050405020304" pitchFamily="18" charset="0"/>
            </a:endParaRPr>
          </a:p>
          <a:p>
            <a:r>
              <a:rPr lang="en-US" sz="2000" b="1" dirty="0">
                <a:effectLst/>
                <a:ea typeface="Times New Roman" panose="02020603050405020304" pitchFamily="18" charset="0"/>
              </a:rPr>
              <a:t>(b) No</a:t>
            </a:r>
            <a:endParaRPr lang="en-US" dirty="0"/>
          </a:p>
        </p:txBody>
      </p:sp>
    </p:spTree>
    <p:extLst>
      <p:ext uri="{BB962C8B-B14F-4D97-AF65-F5344CB8AC3E}">
        <p14:creationId xmlns:p14="http://schemas.microsoft.com/office/powerpoint/2010/main" val="109334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F7018-9C7F-4D56-9F04-DF7B0F5B8199}"/>
              </a:ext>
            </a:extLst>
          </p:cNvPr>
          <p:cNvSpPr>
            <a:spLocks noGrp="1"/>
          </p:cNvSpPr>
          <p:nvPr>
            <p:ph type="title"/>
          </p:nvPr>
        </p:nvSpPr>
        <p:spPr/>
        <p:txBody>
          <a:bodyPr/>
          <a:lstStyle/>
          <a:p>
            <a:r>
              <a:rPr lang="en-US" dirty="0"/>
              <a:t>The Bookshelves</a:t>
            </a:r>
          </a:p>
        </p:txBody>
      </p:sp>
      <p:sp>
        <p:nvSpPr>
          <p:cNvPr id="3" name="Content Placeholder 2">
            <a:extLst>
              <a:ext uri="{FF2B5EF4-FFF2-40B4-BE49-F238E27FC236}">
                <a16:creationId xmlns:a16="http://schemas.microsoft.com/office/drawing/2014/main" id="{C54846D6-D4C2-4AE2-85F2-EE3F2DB26FED}"/>
              </a:ext>
            </a:extLst>
          </p:cNvPr>
          <p:cNvSpPr>
            <a:spLocks noGrp="1"/>
          </p:cNvSpPr>
          <p:nvPr>
            <p:ph idx="1"/>
          </p:nvPr>
        </p:nvSpPr>
        <p:spPr>
          <a:xfrm>
            <a:off x="457200" y="1066800"/>
            <a:ext cx="8229600" cy="5638800"/>
          </a:xfrm>
        </p:spPr>
        <p:txBody>
          <a:bodyPr/>
          <a:lstStyle/>
          <a:p>
            <a:r>
              <a:rPr lang="en-US" sz="2300" dirty="0">
                <a:effectLst/>
                <a:ea typeface="Times New Roman" panose="02020603050405020304" pitchFamily="18" charset="0"/>
                <a:cs typeface="Times New Roman" panose="02020603050405020304" pitchFamily="18" charset="0"/>
              </a:rPr>
              <a:t>Some of Augustus’s bookshelves were buckling under the weight of his books.  Augustus called Marcus, a local carpenter, and asked him how much it would cost to replace the bookshelves.  Marcus told Augustus that it would cost $8,000 to make the replacements.  However, Marcus was an aficionado of old books and, spotting a seventeenth-century pamphlet titled “Ye Olde </a:t>
            </a:r>
            <a:r>
              <a:rPr lang="en-US" sz="2300" dirty="0" err="1">
                <a:effectLst/>
                <a:ea typeface="Times New Roman" panose="02020603050405020304" pitchFamily="18" charset="0"/>
                <a:cs typeface="Times New Roman" panose="02020603050405020304" pitchFamily="18" charset="0"/>
              </a:rPr>
              <a:t>Lawe</a:t>
            </a:r>
            <a:r>
              <a:rPr lang="en-US" sz="2300" dirty="0">
                <a:effectLst/>
                <a:ea typeface="Times New Roman" panose="02020603050405020304" pitchFamily="18" charset="0"/>
                <a:cs typeface="Times New Roman" panose="02020603050405020304" pitchFamily="18" charset="0"/>
              </a:rPr>
              <a:t> of </a:t>
            </a:r>
            <a:r>
              <a:rPr lang="en-US" sz="2300" dirty="0" err="1">
                <a:effectLst/>
                <a:ea typeface="Times New Roman" panose="02020603050405020304" pitchFamily="18" charset="0"/>
                <a:cs typeface="Times New Roman" panose="02020603050405020304" pitchFamily="18" charset="0"/>
              </a:rPr>
              <a:t>Bastardie</a:t>
            </a:r>
            <a:r>
              <a:rPr lang="en-US" sz="2300" dirty="0">
                <a:effectLst/>
                <a:ea typeface="Times New Roman" panose="02020603050405020304" pitchFamily="18" charset="0"/>
                <a:cs typeface="Times New Roman" panose="02020603050405020304" pitchFamily="18" charset="0"/>
              </a:rPr>
              <a:t>,” offered to trade new bookshelves for the pamphlet.  At the time, “Ye Olde </a:t>
            </a:r>
            <a:r>
              <a:rPr lang="en-US" sz="2300" dirty="0" err="1">
                <a:effectLst/>
                <a:ea typeface="Times New Roman" panose="02020603050405020304" pitchFamily="18" charset="0"/>
                <a:cs typeface="Times New Roman" panose="02020603050405020304" pitchFamily="18" charset="0"/>
              </a:rPr>
              <a:t>Lawe</a:t>
            </a:r>
            <a:r>
              <a:rPr lang="en-US" sz="2300" dirty="0">
                <a:effectLst/>
                <a:ea typeface="Times New Roman" panose="02020603050405020304" pitchFamily="18" charset="0"/>
                <a:cs typeface="Times New Roman" panose="02020603050405020304" pitchFamily="18" charset="0"/>
              </a:rPr>
              <a:t> of </a:t>
            </a:r>
            <a:r>
              <a:rPr lang="en-US" sz="2300" dirty="0" err="1">
                <a:effectLst/>
                <a:ea typeface="Times New Roman" panose="02020603050405020304" pitchFamily="18" charset="0"/>
                <a:cs typeface="Times New Roman" panose="02020603050405020304" pitchFamily="18" charset="0"/>
              </a:rPr>
              <a:t>Bastardie</a:t>
            </a:r>
            <a:r>
              <a:rPr lang="en-US" sz="2300" dirty="0">
                <a:effectLst/>
                <a:ea typeface="Times New Roman" panose="02020603050405020304" pitchFamily="18" charset="0"/>
                <a:cs typeface="Times New Roman" panose="02020603050405020304" pitchFamily="18" charset="0"/>
              </a:rPr>
              <a:t>” was valued at only $4000, as both of them knew. Augustus accepted Marcus’s proposal and agreed to trade the pamphlet for replacement bookshelves from Marcus. Is there consideration for Marcus’s promise?</a:t>
            </a:r>
          </a:p>
          <a:p>
            <a:r>
              <a:rPr lang="en-US" sz="2300" dirty="0">
                <a:cs typeface="Times New Roman" panose="02020603050405020304" pitchFamily="18" charset="0"/>
              </a:rPr>
              <a:t>Yes</a:t>
            </a:r>
          </a:p>
          <a:p>
            <a:r>
              <a:rPr lang="en-US" sz="2300" dirty="0">
                <a:cs typeface="Times New Roman" panose="02020603050405020304" pitchFamily="18" charset="0"/>
              </a:rPr>
              <a:t>No</a:t>
            </a:r>
            <a:endParaRPr lang="en-US" sz="2300" dirty="0"/>
          </a:p>
        </p:txBody>
      </p:sp>
    </p:spTree>
    <p:extLst>
      <p:ext uri="{BB962C8B-B14F-4D97-AF65-F5344CB8AC3E}">
        <p14:creationId xmlns:p14="http://schemas.microsoft.com/office/powerpoint/2010/main" val="312306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98B42-2D34-46D3-9701-FEBC5E6D3C1C}"/>
              </a:ext>
            </a:extLst>
          </p:cNvPr>
          <p:cNvSpPr>
            <a:spLocks noGrp="1"/>
          </p:cNvSpPr>
          <p:nvPr>
            <p:ph type="title"/>
          </p:nvPr>
        </p:nvSpPr>
        <p:spPr/>
        <p:txBody>
          <a:bodyPr/>
          <a:lstStyle/>
          <a:p>
            <a:r>
              <a:rPr lang="en-US" dirty="0"/>
              <a:t>Arthur and Percival</a:t>
            </a:r>
          </a:p>
        </p:txBody>
      </p:sp>
      <p:sp>
        <p:nvSpPr>
          <p:cNvPr id="3" name="Content Placeholder 2">
            <a:extLst>
              <a:ext uri="{FF2B5EF4-FFF2-40B4-BE49-F238E27FC236}">
                <a16:creationId xmlns:a16="http://schemas.microsoft.com/office/drawing/2014/main" id="{AC406342-55CE-4FA5-8EAE-DD1B717CC89B}"/>
              </a:ext>
            </a:extLst>
          </p:cNvPr>
          <p:cNvSpPr>
            <a:spLocks noGrp="1"/>
          </p:cNvSpPr>
          <p:nvPr>
            <p:ph idx="1"/>
          </p:nvPr>
        </p:nvSpPr>
        <p:spPr>
          <a:xfrm>
            <a:off x="457200" y="1600200"/>
            <a:ext cx="8229600" cy="4979987"/>
          </a:xfrm>
        </p:spPr>
        <p:txBody>
          <a:bodyPr/>
          <a:lstStyle/>
          <a:p>
            <a:pPr marL="0" marR="0">
              <a:spcBef>
                <a:spcPts val="0"/>
              </a:spcBef>
              <a:spcAft>
                <a:spcPts val="0"/>
              </a:spcAft>
            </a:pPr>
            <a:r>
              <a:rPr lang="en-US" sz="18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rPr>
              <a:t>Arthur contracts with Percival Publishing Co. for Percival to publish Arthur’s fantasy fiction manuscript, </a:t>
            </a:r>
            <a:r>
              <a:rPr lang="en-US" sz="1800" i="1"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rPr>
              <a:t>Squaring the Table</a:t>
            </a:r>
            <a:r>
              <a:rPr lang="en-US" sz="18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rPr>
              <a:t>. This is a work in progress, and Arthur and Percival enter into their contract long before the manuscript will be finished. Percival promises to publish the manuscript if, when Arthur submits it, they find it, at their sole discretion, acceptable. They promise to notify Arthur of their decision within 90 days of the receipt of the manuscript. Arthur promises to submit the manuscript to no other publishers unless Percival decides not to publish it.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rPr>
              <a:t>Is this correct?  Percival’s promises is illusory. They are not obligated at all; they are free to do whatever they want—to publish or not to publish. So, Arthur’s promise not to submit to other publishers is not legally enforceable.</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rPr>
              <a:t>Yes</a:t>
            </a:r>
          </a:p>
          <a:p>
            <a:pPr marL="0" marR="0">
              <a:spcBef>
                <a:spcPts val="0"/>
              </a:spcBef>
              <a:spcAft>
                <a:spcPts val="0"/>
              </a:spcAft>
            </a:pPr>
            <a:r>
              <a:rPr lang="en-US" sz="1800" dirty="0">
                <a:solidFill>
                  <a:srgbClr val="000000"/>
                </a:solidFill>
                <a:effectLst/>
                <a:latin typeface="Verdana" panose="020B0604030504040204" pitchFamily="34" charset="0"/>
                <a:ea typeface="Times New Roman" panose="02020603050405020304" pitchFamily="18" charset="0"/>
                <a:cs typeface="Verdana" panose="020B0604030504040204" pitchFamily="34" charset="0"/>
              </a:rPr>
              <a:t>No </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015299093"/>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2675</TotalTime>
  <Words>696</Words>
  <Application>Microsoft Office PowerPoint</Application>
  <PresentationFormat>On-screen Show (4:3)</PresentationFormat>
  <Paragraphs>40</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Garamond</vt:lpstr>
      <vt:lpstr>Times New Roman</vt:lpstr>
      <vt:lpstr>Verdana</vt:lpstr>
      <vt:lpstr>Wingdings</vt:lpstr>
      <vt:lpstr>Edge</vt:lpstr>
      <vt:lpstr>Basic Consideration Review 1</vt:lpstr>
      <vt:lpstr>Linda And Larry 1</vt:lpstr>
      <vt:lpstr>Linda And Larry 2</vt:lpstr>
      <vt:lpstr>Linda And Larry 3</vt:lpstr>
      <vt:lpstr>Jocelyn Bell</vt:lpstr>
      <vt:lpstr>The Bookshelves</vt:lpstr>
      <vt:lpstr>Arthur and Percival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434</cp:revision>
  <dcterms:created xsi:type="dcterms:W3CDTF">2004-02-06T21:25:14Z</dcterms:created>
  <dcterms:modified xsi:type="dcterms:W3CDTF">2021-08-31T13:59:03Z</dcterms:modified>
</cp:coreProperties>
</file>